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8" r:id="rId6"/>
    <p:sldMasterId id="2147483690" r:id="rId7"/>
  </p:sldMasterIdLst>
  <p:notesMasterIdLst>
    <p:notesMasterId r:id="rId22"/>
  </p:notesMasterIdLst>
  <p:sldIdLst>
    <p:sldId id="347" r:id="rId8"/>
    <p:sldId id="435" r:id="rId9"/>
    <p:sldId id="434" r:id="rId10"/>
    <p:sldId id="436" r:id="rId11"/>
    <p:sldId id="438" r:id="rId12"/>
    <p:sldId id="410" r:id="rId13"/>
    <p:sldId id="423" r:id="rId14"/>
    <p:sldId id="427" r:id="rId15"/>
    <p:sldId id="424" r:id="rId16"/>
    <p:sldId id="430" r:id="rId17"/>
    <p:sldId id="426" r:id="rId18"/>
    <p:sldId id="431" r:id="rId19"/>
    <p:sldId id="261" r:id="rId20"/>
    <p:sldId id="425" r:id="rId21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CB"/>
    <a:srgbClr val="94DBF6"/>
    <a:srgbClr val="9ADEBC"/>
    <a:srgbClr val="339966"/>
    <a:srgbClr val="87B7C2"/>
    <a:srgbClr val="3C3C3C"/>
    <a:srgbClr val="4472C4"/>
    <a:srgbClr val="4B6394"/>
    <a:srgbClr val="42F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F17AE-9BC5-4624-9BB6-04C4EFF64A97}" v="10" dt="2023-07-03T03:59:08.073"/>
    <p1510:client id="{ED85925D-CD2C-440E-F968-40ABA8E39675}" v="12" dt="2023-07-14T04:23:05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4501" autoAdjust="0"/>
  </p:normalViewPr>
  <p:slideViewPr>
    <p:cSldViewPr snapToGrid="0">
      <p:cViewPr varScale="1">
        <p:scale>
          <a:sx n="44" d="100"/>
          <a:sy n="44" d="100"/>
        </p:scale>
        <p:origin x="1388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2F6EE-129C-4F92-9347-856258B082C3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394F5-AA95-4E56-8AE2-48129E2CE0B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22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394F5-AA95-4E56-8AE2-48129E2CE0B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39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89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600"/>
              </a:spcBef>
              <a:buFont typeface="+mj-lt"/>
              <a:buNone/>
              <a:defRPr/>
            </a:pP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403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4394F5-AA95-4E56-8AE2-48129E2CE0B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84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600"/>
              </a:spcBef>
              <a:buFont typeface="+mj-lt"/>
              <a:buNone/>
              <a:defRPr/>
            </a:pP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0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41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765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114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619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695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600"/>
              </a:spcBef>
              <a:buFont typeface="+mj-lt"/>
              <a:buNone/>
              <a:defRPr/>
            </a:pP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001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600"/>
              </a:spcBef>
              <a:buFont typeface="+mj-lt"/>
              <a:buNone/>
              <a:defRPr/>
            </a:pP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65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ts val="600"/>
              </a:spcBef>
              <a:buFont typeface="+mj-lt"/>
              <a:buNone/>
              <a:defRPr/>
            </a:pPr>
            <a:endParaRPr lang="en-A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4394F5-AA95-4E56-8AE2-48129E2CE0B6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89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31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D4B4-3E3B-47C8-8502-CEC9B316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091A4-56BD-498E-A451-ECBD8A34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FD2F3-70DA-479B-A979-756442509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A7CAB-F1F2-4F0C-924C-B3BCA18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713B5-5F23-428F-8A0B-6DABE578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244CB-24A1-4A28-8B52-535F3579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714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3711-DCEF-443F-8BA0-610A9221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A1442-A380-46EB-9F85-2F3DEEE7C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34BEA-2F84-4538-B9E9-8C3511FCB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97C7-7FBE-4DBC-8DC6-575CC5FE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6A9A6-9DED-4108-A5C1-F600322C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819E1-BC09-4ACE-A6F8-9BE88A7C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272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22D6-52C1-456C-97C5-05B4A7BC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950A1-8C2E-44D2-85B4-894AB9C16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BEB99-AAFA-43DE-BEFA-B4238184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9E6E-95AA-43DB-98AB-9A4278E2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349B-8192-4779-8412-B7FB2228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290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E8BFC-7E84-49BF-8350-9612DCF4F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63F01-FD51-43B2-B75B-EA2548F80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C4DF2-BADC-463B-A0C3-4EE680F4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A0C4B-8788-4B6C-BB3A-6FA395F2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05C3-2126-4424-A659-F38B5666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463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AD01-11B9-4559-A55C-D2562EC9C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69D66-6B14-4C42-A3D6-7755B368C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84D09-95C3-4305-9955-105B3293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F59C-74B0-44E0-B211-3D649427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AC59D-504E-42DC-8AB6-8154307E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3574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BBA1-FE0F-4663-89F4-D3E4ACB9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C38B-6F5E-4400-89D8-AA5E2237C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B1E94-836E-484F-8A9D-B93168EF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A037-BC9F-4EB5-A6F0-4B6D839E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BCEB-41E7-4D9F-B92D-9AE486EB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264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6DD8-FD3B-40AB-B14F-68B915D0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87755-8D30-4A8C-A50A-21EBF886A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8CB56-F925-4BB7-B8DD-90D1878F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C3E4-9200-4102-AE57-4F79E04D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8B9CB-8064-4967-9267-C21A8B9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979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A7B2-7553-488C-87B4-6F929F17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AB65-2392-4D7E-A137-6F96EC02E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5A778-39F5-4C30-98B7-0ABBD0898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C4704-4B68-4BE5-91CB-C0A3B13A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A9EA-9946-4A28-ABC4-A94C054D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71D13-55F4-4AF7-97CD-62E6D5F0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1831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ED20-5C8E-4708-B27F-492176A2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C5F1F-8FBA-4365-B825-FC89DD017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C0F6B-BEEC-485C-9340-9CCDEE15B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9630F-8A84-43C3-BBB6-10E0ED976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9E858-4997-4251-A069-9EB46464F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BEEFB-71F4-4724-A84C-4EB7076D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A1940-8B33-45C2-A1BA-20D6B7CF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139A6-2B93-4C8F-BC3A-B5513E6B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43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53B6-802D-4EDC-BFFF-E96FFB5E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DA153-5AC2-4CFB-98CB-82637F2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EBCCC-999E-4DF3-98E6-64BF6788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8161-3C54-4C4E-8153-972B49C0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00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785A-82A3-4B2D-8AF9-12AF3160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1A77-EE6B-42D4-B358-BC432C4C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0A565-6128-4898-89F6-70155FA6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06D8-FAF1-4F99-B413-E41F0ADD7552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2497-381C-4209-A936-62EEC176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2E7D-E9ED-45B1-8A60-8AEAD24C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EC8F-61F8-4D7E-8E96-8C4A65C9629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802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D3788-B01F-4A33-A909-8C83F64B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BBB5C-11E4-43EC-984D-762DEBB7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A3346-5D09-42A4-95C6-057B25CD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5831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D4B4-3E3B-47C8-8502-CEC9B316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091A4-56BD-498E-A451-ECBD8A34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FD2F3-70DA-479B-A979-756442509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A7CAB-F1F2-4F0C-924C-B3BCA18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713B5-5F23-428F-8A0B-6DABE578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244CB-24A1-4A28-8B52-535F3579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100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3711-DCEF-443F-8BA0-610A9221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A1442-A380-46EB-9F85-2F3DEEE7C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34BEA-2F84-4538-B9E9-8C3511FCB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97C7-7FBE-4DBC-8DC6-575CC5FE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6A9A6-9DED-4108-A5C1-F600322C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819E1-BC09-4ACE-A6F8-9BE88A7C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6362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22D6-52C1-456C-97C5-05B4A7BC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950A1-8C2E-44D2-85B4-894AB9C16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BEB99-AAFA-43DE-BEFA-B4238184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A9E6E-95AA-43DB-98AB-9A4278E2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349B-8192-4779-8412-B7FB2228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34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E8BFC-7E84-49BF-8350-9612DCF4F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63F01-FD51-43B2-B75B-EA2548F80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C4DF2-BADC-463B-A0C3-4EE680F4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A0C4B-8788-4B6C-BB3A-6FA395F2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05C3-2126-4424-A659-F38B5666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4739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173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785A-82A3-4B2D-8AF9-12AF3160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1A77-EE6B-42D4-B358-BC432C4CA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0A565-6128-4898-89F6-70155FA6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06D8-FAF1-4F99-B413-E41F0ADD7552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2497-381C-4209-A936-62EEC176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2E7D-E9ED-45B1-8A60-8AEAD24C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EC8F-61F8-4D7E-8E96-8C4A65C9629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29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9AD01-11B9-4559-A55C-D2562EC9C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69D66-6B14-4C42-A3D6-7755B368C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84D09-95C3-4305-9955-105B3293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F59C-74B0-44E0-B211-3D649427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AC59D-504E-42DC-8AB6-8154307E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4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BBA1-FE0F-4663-89F4-D3E4ACB9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C38B-6F5E-4400-89D8-AA5E2237C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B1E94-836E-484F-8A9D-B93168EF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A037-BC9F-4EB5-A6F0-4B6D839E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BBCEB-41E7-4D9F-B92D-9AE486EB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831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6DD8-FD3B-40AB-B14F-68B915D0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87755-8D30-4A8C-A50A-21EBF886A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8CB56-F925-4BB7-B8DD-90D1878F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C3E4-9200-4102-AE57-4F79E04D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8B9CB-8064-4967-9267-C21A8B9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485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A7B2-7553-488C-87B4-6F929F17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AB65-2392-4D7E-A137-6F96EC02E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5A778-39F5-4C30-98B7-0ABBD0898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C4704-4B68-4BE5-91CB-C0A3B13A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A9EA-9946-4A28-ABC4-A94C054D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71D13-55F4-4AF7-97CD-62E6D5F0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47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ED20-5C8E-4708-B27F-492176A2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C5F1F-8FBA-4365-B825-FC89DD017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C0F6B-BEEC-485C-9340-9CCDEE15B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9630F-8A84-43C3-BBB6-10E0ED976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9E858-4997-4251-A069-9EB46464F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BEEFB-71F4-4724-A84C-4EB7076D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3A1940-8B33-45C2-A1BA-20D6B7CF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139A6-2B93-4C8F-BC3A-B5513E6B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9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53B6-802D-4EDC-BFFF-E96FFB5E6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DA153-5AC2-4CFB-98CB-82637F2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EBCCC-999E-4DF3-98E6-64BF6788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8161-3C54-4C4E-8153-972B49C0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215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D3788-B01F-4A33-A909-8C83F64B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BBB5C-11E4-43EC-984D-762DEBB7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A3346-5D09-42A4-95C6-057B25CD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889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44224C-C69D-4FF6-A151-34DF6BA9A847}"/>
              </a:ext>
            </a:extLst>
          </p:cNvPr>
          <p:cNvSpPr/>
          <p:nvPr userDrawn="1"/>
        </p:nvSpPr>
        <p:spPr>
          <a:xfrm>
            <a:off x="9331" y="0"/>
            <a:ext cx="12192000" cy="6858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B8A35A-F984-4F4A-A51D-0531BE6250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2678981"/>
            <a:ext cx="12192000" cy="41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3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ubik" panose="02000604000000020004" pitchFamily="2" charset="-79"/>
          <a:ea typeface="+mj-ea"/>
          <a:cs typeface="Rubik" panose="02000604000000020004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064B99-C7F7-42B0-9B7B-45B01AD16D37}"/>
              </a:ext>
            </a:extLst>
          </p:cNvPr>
          <p:cNvSpPr/>
          <p:nvPr userDrawn="1"/>
        </p:nvSpPr>
        <p:spPr>
          <a:xfrm>
            <a:off x="-1" y="0"/>
            <a:ext cx="12201331" cy="6858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730F3-A959-4243-8165-68504500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EE135-BD0A-4F1D-BAC3-9DEC4F18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9AE0-3A64-4BD1-BB18-5D26A894F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FD8A-9271-4193-8EF2-7250EC9B9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6C07-F68C-482B-9A09-C7012267C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61B8B1-B776-4611-972F-0D2B61D9C9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" y="2678981"/>
            <a:ext cx="12192000" cy="41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5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ubik" panose="02000604000000020004" pitchFamily="2" charset="-79"/>
          <a:ea typeface="+mj-ea"/>
          <a:cs typeface="Rubik" panose="02000604000000020004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ubik" panose="02000604000000020004" pitchFamily="2" charset="-79"/>
          <a:ea typeface="+mn-ea"/>
          <a:cs typeface="Rubik" panose="02000604000000020004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ubik" panose="02000604000000020004" pitchFamily="2" charset="-79"/>
          <a:ea typeface="+mn-ea"/>
          <a:cs typeface="Rubik" panose="02000604000000020004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064B99-C7F7-42B0-9B7B-45B01AD16D37}"/>
              </a:ext>
            </a:extLst>
          </p:cNvPr>
          <p:cNvSpPr/>
          <p:nvPr userDrawn="1"/>
        </p:nvSpPr>
        <p:spPr>
          <a:xfrm>
            <a:off x="-1" y="0"/>
            <a:ext cx="12201331" cy="6858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730F3-A959-4243-8165-68504500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EE135-BD0A-4F1D-BAC3-9DEC4F18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9AE0-3A64-4BD1-BB18-5D26A894F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D28A0-61F3-4D89-9AEA-A55A7E80CC4C}" type="datetimeFigureOut">
              <a:rPr lang="en-AU" smtClean="0"/>
              <a:t>13/07/2023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8FD8A-9271-4193-8EF2-7250EC9B9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6C07-F68C-482B-9A09-C7012267C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6ECE-01FF-4C62-8E32-DF774AA0A068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61B8B1-B776-4611-972F-0D2B61D9C9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" y="2678981"/>
            <a:ext cx="12192000" cy="41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5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ubik" panose="02000604000000020004" pitchFamily="2" charset="-79"/>
          <a:ea typeface="+mj-ea"/>
          <a:cs typeface="Rubik" panose="02000604000000020004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ubik" panose="02000604000000020004" pitchFamily="2" charset="-79"/>
          <a:ea typeface="+mn-ea"/>
          <a:cs typeface="Rubik" panose="02000604000000020004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ubik" panose="02000604000000020004" pitchFamily="2" charset="-79"/>
          <a:ea typeface="+mn-ea"/>
          <a:cs typeface="Rubik" panose="02000604000000020004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E2D8936-7689-4E00-9F03-FD73C5C62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8"/>
          <a:stretch/>
        </p:blipFill>
        <p:spPr>
          <a:xfrm>
            <a:off x="705" y="5947719"/>
            <a:ext cx="12192000" cy="9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, sport&#10;&#10;Description automatically generated">
            <a:extLst>
              <a:ext uri="{FF2B5EF4-FFF2-40B4-BE49-F238E27FC236}">
                <a16:creationId xmlns:a16="http://schemas.microsoft.com/office/drawing/2014/main" id="{B48C44E3-6B55-4478-83C2-9388A86AC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21607" r="799" b="21653"/>
          <a:stretch/>
        </p:blipFill>
        <p:spPr>
          <a:xfrm>
            <a:off x="0" y="1119547"/>
            <a:ext cx="12192000" cy="48538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B8A07A-8468-401D-9BAA-14A848762B88}"/>
              </a:ext>
            </a:extLst>
          </p:cNvPr>
          <p:cNvSpPr/>
          <p:nvPr/>
        </p:nvSpPr>
        <p:spPr>
          <a:xfrm>
            <a:off x="0" y="0"/>
            <a:ext cx="12192000" cy="14816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Draft Community Land Plan of Management </a:t>
            </a:r>
            <a:b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Public Hearing |  17 July 2023</a:t>
            </a:r>
            <a:endParaRPr lang="en-A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9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86C8-458F-4380-90B1-126CF55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Categorisations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E2E5D-9492-4C3B-B675-AC7F4F83A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44" y="1039923"/>
            <a:ext cx="8344623" cy="4778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25F7C-A015-4636-8B1A-E988E13C9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845" y="1816866"/>
            <a:ext cx="3037740" cy="3224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64D9D-34B9-E845-B19A-119289D96376}"/>
              </a:ext>
            </a:extLst>
          </p:cNvPr>
          <p:cNvSpPr txBox="1"/>
          <p:nvPr/>
        </p:nvSpPr>
        <p:spPr>
          <a:xfrm>
            <a:off x="9285767" y="1151860"/>
            <a:ext cx="23125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Mapping Example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049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8CE629-1590-4E83-A062-1FBE3F9BBC37}"/>
              </a:ext>
            </a:extLst>
          </p:cNvPr>
          <p:cNvSpPr txBox="1"/>
          <p:nvPr/>
        </p:nvSpPr>
        <p:spPr>
          <a:xfrm>
            <a:off x="355256" y="1225459"/>
            <a:ext cx="1095117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  <a:defRPr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7311C-18F1-4D6D-B034-4BFA5A3689F9}"/>
              </a:ext>
            </a:extLst>
          </p:cNvPr>
          <p:cNvSpPr/>
          <p:nvPr/>
        </p:nvSpPr>
        <p:spPr>
          <a:xfrm>
            <a:off x="0" y="-55244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>
              <a:defRPr/>
            </a:pPr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Plans of Management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E2E12C-2011-40A9-87EF-35D4C05E6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94310"/>
              </p:ext>
            </p:extLst>
          </p:nvPr>
        </p:nvGraphicFramePr>
        <p:xfrm>
          <a:off x="1337477" y="1709464"/>
          <a:ext cx="8986732" cy="3923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1407">
                  <a:extLst>
                    <a:ext uri="{9D8B030D-6E8A-4147-A177-3AD203B41FA5}">
                      <a16:colId xmlns:a16="http://schemas.microsoft.com/office/drawing/2014/main" val="629931905"/>
                    </a:ext>
                  </a:extLst>
                </a:gridCol>
                <a:gridCol w="1432152">
                  <a:extLst>
                    <a:ext uri="{9D8B030D-6E8A-4147-A177-3AD203B41FA5}">
                      <a16:colId xmlns:a16="http://schemas.microsoft.com/office/drawing/2014/main" val="3259555076"/>
                    </a:ext>
                  </a:extLst>
                </a:gridCol>
                <a:gridCol w="2843173">
                  <a:extLst>
                    <a:ext uri="{9D8B030D-6E8A-4147-A177-3AD203B41FA5}">
                      <a16:colId xmlns:a16="http://schemas.microsoft.com/office/drawing/2014/main" val="2365301971"/>
                    </a:ext>
                  </a:extLst>
                </a:gridCol>
              </a:tblGrid>
              <a:tr h="558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</a:rPr>
                        <a:t>Plan of Management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Adoption Date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</a:rPr>
                        <a:t>Current Status 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014806"/>
                  </a:ext>
                </a:extLst>
              </a:tr>
              <a:tr h="84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 err="1">
                          <a:effectLst/>
                        </a:rPr>
                        <a:t>Gundangurra</a:t>
                      </a:r>
                      <a:r>
                        <a:rPr lang="en-AU" sz="1100" dirty="0">
                          <a:effectLst/>
                        </a:rPr>
                        <a:t> Reserve Plan of Management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2004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Will be superseded by Community Land Plan of Management 2023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107728"/>
                  </a:ext>
                </a:extLst>
              </a:tr>
              <a:tr h="84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Camden Bicentennial Equestrian Park/Onslow Park Plan of Management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2005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Will be superseded by Community Land Plan of Management 2023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904420"/>
                  </a:ext>
                </a:extLst>
              </a:tr>
              <a:tr h="84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</a:rPr>
                        <a:t>Camden Riparian Areas Plan of Management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2002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Will be superseded by Community Land Plan of Management 2023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3619960"/>
                  </a:ext>
                </a:extLst>
              </a:tr>
              <a:tr h="271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Lake Annan Plan of Management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2014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Will be retained 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443988"/>
                  </a:ext>
                </a:extLst>
              </a:tr>
              <a:tr h="558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Herbert’s Hill Reserve Specific Area Plan of Management 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</a:rPr>
                        <a:t>2015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</a:rPr>
                        <a:t>Will be retained 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8302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74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646CC4-B7F1-4B01-B06F-FECF6AA77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51" y="293511"/>
            <a:ext cx="7989298" cy="5642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4EE186-FEBC-467A-A95C-068C1797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AU" dirty="0">
                <a:latin typeface="Helvetica"/>
                <a:cs typeface="Helvetica"/>
              </a:rPr>
              <a:t>Example – Management Actions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697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arrow road&#10;&#10;Description generated with very high confidence">
            <a:extLst>
              <a:ext uri="{FF2B5EF4-FFF2-40B4-BE49-F238E27FC236}">
                <a16:creationId xmlns:a16="http://schemas.microsoft.com/office/drawing/2014/main" id="{E93B620A-4C9B-41C2-84FB-D6B0CE73F3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4"/>
          <a:stretch/>
        </p:blipFill>
        <p:spPr>
          <a:xfrm>
            <a:off x="0" y="0"/>
            <a:ext cx="12192000" cy="5803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9FA5C9-E7EA-4AB1-82A7-06D563B019A2}"/>
              </a:ext>
            </a:extLst>
          </p:cNvPr>
          <p:cNvSpPr/>
          <p:nvPr/>
        </p:nvSpPr>
        <p:spPr>
          <a:xfrm>
            <a:off x="5409410" y="825679"/>
            <a:ext cx="6575477" cy="3917339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AFECB-363A-49AA-B930-14DAEB9E2D5A}"/>
              </a:ext>
            </a:extLst>
          </p:cNvPr>
          <p:cNvSpPr txBox="1"/>
          <p:nvPr/>
        </p:nvSpPr>
        <p:spPr>
          <a:xfrm>
            <a:off x="5409409" y="1076188"/>
            <a:ext cx="6575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concerns, issues, ideas c</a:t>
            </a:r>
            <a:r>
              <a:rPr kumimoji="0" lang="en-A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omments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questions or general feedback?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JOC Consulting </a:t>
            </a:r>
            <a:b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will record.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D33D2-ECEA-477E-8FC7-00BCD78A2809}"/>
              </a:ext>
            </a:extLst>
          </p:cNvPr>
          <p:cNvSpPr txBox="1"/>
          <p:nvPr/>
        </p:nvSpPr>
        <p:spPr>
          <a:xfrm>
            <a:off x="970150" y="6261954"/>
            <a:ext cx="6593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Councillor Briefing</a:t>
            </a:r>
            <a:endParaRPr kumimoji="0" lang="en-A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5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D614C3-58CF-965B-62A3-C36685572441}"/>
              </a:ext>
            </a:extLst>
          </p:cNvPr>
          <p:cNvSpPr/>
          <p:nvPr/>
        </p:nvSpPr>
        <p:spPr>
          <a:xfrm>
            <a:off x="-159657" y="968188"/>
            <a:ext cx="12525828" cy="4997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CE629-1590-4E83-A062-1FBE3F9BBC37}"/>
              </a:ext>
            </a:extLst>
          </p:cNvPr>
          <p:cNvSpPr txBox="1"/>
          <p:nvPr/>
        </p:nvSpPr>
        <p:spPr>
          <a:xfrm>
            <a:off x="355256" y="1225459"/>
            <a:ext cx="1145292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Internal Council Review 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Refer Draft PoM to Minister for Lands and Water 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Undertake Public Exhibition (42 Day) and Public Hearing 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Council to consider submissions made 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Submit notice to Crown Lands advising of changes and seek permission to adopt</a:t>
            </a:r>
          </a:p>
          <a:p>
            <a:pPr marL="457200" lvl="0" indent="-4572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Council Resolves to adopt the PoM </a:t>
            </a:r>
          </a:p>
          <a:p>
            <a:pPr lvl="0" algn="just">
              <a:spcBef>
                <a:spcPts val="600"/>
              </a:spcBef>
              <a:defRPr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7311C-18F1-4D6D-B034-4BFA5A3689F9}"/>
              </a:ext>
            </a:extLst>
          </p:cNvPr>
          <p:cNvSpPr/>
          <p:nvPr/>
        </p:nvSpPr>
        <p:spPr>
          <a:xfrm>
            <a:off x="0" y="-55244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Adoption Process</a:t>
            </a:r>
          </a:p>
        </p:txBody>
      </p:sp>
    </p:spTree>
    <p:extLst>
      <p:ext uri="{BB962C8B-B14F-4D97-AF65-F5344CB8AC3E}">
        <p14:creationId xmlns:p14="http://schemas.microsoft.com/office/powerpoint/2010/main" val="9478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537040-A6B3-D32A-AF7B-C2BA9AF1DD20}"/>
              </a:ext>
            </a:extLst>
          </p:cNvPr>
          <p:cNvSpPr/>
          <p:nvPr/>
        </p:nvSpPr>
        <p:spPr>
          <a:xfrm>
            <a:off x="-159657" y="968188"/>
            <a:ext cx="12525828" cy="4997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D1E10-6588-4250-AACB-97C1216085AA}"/>
              </a:ext>
            </a:extLst>
          </p:cNvPr>
          <p:cNvSpPr/>
          <p:nvPr/>
        </p:nvSpPr>
        <p:spPr>
          <a:xfrm>
            <a:off x="0" y="-55244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Acknowledgment of Country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F5DAD-30D9-49FB-A6A0-3C7B46DF5B25}"/>
              </a:ext>
            </a:extLst>
          </p:cNvPr>
          <p:cNvSpPr txBox="1"/>
          <p:nvPr/>
        </p:nvSpPr>
        <p:spPr>
          <a:xfrm>
            <a:off x="620413" y="1371457"/>
            <a:ext cx="7072158" cy="20308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AU" sz="2800" dirty="0">
                <a:effectLst/>
                <a:latin typeface="Proxima Nova"/>
                <a:ea typeface="Proxima Nova"/>
                <a:cs typeface="Proxima Nova"/>
              </a:rPr>
              <a:t>Council acknowledges the </a:t>
            </a:r>
            <a:r>
              <a:rPr lang="en-AU" sz="2800" dirty="0" err="1">
                <a:effectLst/>
                <a:latin typeface="Proxima Nova"/>
                <a:ea typeface="Proxima Nova"/>
                <a:cs typeface="Proxima Nova"/>
              </a:rPr>
              <a:t>Dharawal</a:t>
            </a:r>
            <a:r>
              <a:rPr lang="en-AU" sz="2800" dirty="0">
                <a:effectLst/>
                <a:latin typeface="Proxima Nova"/>
                <a:ea typeface="Proxima Nova"/>
                <a:cs typeface="Proxima Nova"/>
              </a:rPr>
              <a:t> people as the traditional custodians of this land and pays our respect to their Elders both past and present.</a:t>
            </a:r>
            <a:endParaRPr lang="en-AU" sz="4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3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537040-A6B3-D32A-AF7B-C2BA9AF1DD20}"/>
              </a:ext>
            </a:extLst>
          </p:cNvPr>
          <p:cNvSpPr/>
          <p:nvPr/>
        </p:nvSpPr>
        <p:spPr>
          <a:xfrm>
            <a:off x="-159657" y="677902"/>
            <a:ext cx="12525828" cy="5316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D1E10-6588-4250-AACB-97C1216085AA}"/>
              </a:ext>
            </a:extLst>
          </p:cNvPr>
          <p:cNvSpPr/>
          <p:nvPr/>
        </p:nvSpPr>
        <p:spPr>
          <a:xfrm>
            <a:off x="0" y="-55244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purpose of tonight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F5DAD-30D9-49FB-A6A0-3C7B46DF5B25}"/>
              </a:ext>
            </a:extLst>
          </p:cNvPr>
          <p:cNvSpPr txBox="1"/>
          <p:nvPr/>
        </p:nvSpPr>
        <p:spPr>
          <a:xfrm>
            <a:off x="620412" y="1081171"/>
            <a:ext cx="10951175" cy="58923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AU" sz="1800" b="1" dirty="0">
                <a:effectLst/>
                <a:latin typeface="Proxima Nova"/>
                <a:ea typeface="Arial" panose="020B0604020202020204" pitchFamily="34" charset="0"/>
              </a:rPr>
              <a:t>What does Public Exhibition involve? 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Public Exhibition gives the community and opportunity to make comments and submissions in relation to a Draft </a:t>
            </a:r>
            <a:r>
              <a:rPr lang="en-AU" sz="1800" dirty="0" err="1">
                <a:effectLst/>
                <a:latin typeface="Proxima Nova"/>
                <a:ea typeface="Arial" panose="020B0604020202020204" pitchFamily="34" charset="0"/>
              </a:rPr>
              <a:t>PoM</a:t>
            </a: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. The document will be on exhibition for 42 days, with submissions being open while the document is being exhibited.</a:t>
            </a:r>
            <a:r>
              <a:rPr lang="en-AU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The </a:t>
            </a:r>
            <a:r>
              <a:rPr lang="en-AU" sz="1800" dirty="0" err="1">
                <a:effectLst/>
                <a:latin typeface="Proxima Nova"/>
                <a:ea typeface="Arial" panose="020B0604020202020204" pitchFamily="34" charset="0"/>
              </a:rPr>
              <a:t>PoM</a:t>
            </a: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 is made available online and at some Council locations.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 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At the conclusion of the public exhibition, Council will carefully consider each submission made and may decide to amend the </a:t>
            </a:r>
            <a:r>
              <a:rPr lang="en-AU" sz="1800" dirty="0" err="1">
                <a:effectLst/>
                <a:latin typeface="Proxima Nova"/>
                <a:ea typeface="Arial" panose="020B0604020202020204" pitchFamily="34" charset="0"/>
              </a:rPr>
              <a:t>PoM</a:t>
            </a: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 based on the submissions or to adopt the </a:t>
            </a:r>
            <a:r>
              <a:rPr lang="en-AU" sz="1800" dirty="0" err="1">
                <a:effectLst/>
                <a:latin typeface="Proxima Nova"/>
                <a:ea typeface="Arial" panose="020B0604020202020204" pitchFamily="34" charset="0"/>
              </a:rPr>
              <a:t>PoM</a:t>
            </a: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 as is.</a:t>
            </a:r>
          </a:p>
          <a:p>
            <a:pPr>
              <a:lnSpc>
                <a:spcPct val="115000"/>
              </a:lnSpc>
            </a:pPr>
            <a:endParaRPr lang="en-AU" dirty="0">
              <a:latin typeface="Proxima Nova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AU" sz="1800" b="1" dirty="0">
                <a:effectLst/>
                <a:latin typeface="Proxima Nova"/>
                <a:ea typeface="Arial" panose="020B0604020202020204" pitchFamily="34" charset="0"/>
              </a:rPr>
              <a:t>What is a Public Hearing? </a:t>
            </a: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A public hearing is an opportunity for the community to have an input into the Draft </a:t>
            </a:r>
            <a:r>
              <a:rPr lang="en-AU" sz="1800" dirty="0" err="1">
                <a:effectLst/>
                <a:latin typeface="Proxima Nova"/>
                <a:ea typeface="Arial" panose="020B0604020202020204" pitchFamily="34" charset="0"/>
              </a:rPr>
              <a:t>PoM</a:t>
            </a:r>
            <a:r>
              <a:rPr lang="en-AU" dirty="0">
                <a:latin typeface="Proxima Nova"/>
                <a:ea typeface="Arial" panose="020B0604020202020204" pitchFamily="34" charset="0"/>
              </a:rPr>
              <a:t> – individuals can speak or observe proceedings. </a:t>
            </a: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Because this Plan of Management has the effect of Categorising Community Land, a Public Hearing is required. </a:t>
            </a:r>
          </a:p>
          <a:p>
            <a:pPr>
              <a:lnSpc>
                <a:spcPct val="115000"/>
              </a:lnSpc>
            </a:pPr>
            <a:endParaRPr lang="en-AU" dirty="0">
              <a:latin typeface="Proxima Nova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AU" sz="1800" dirty="0">
                <a:effectLst/>
                <a:latin typeface="Proxima Nova"/>
                <a:ea typeface="Arial" panose="020B0604020202020204" pitchFamily="34" charset="0"/>
              </a:rPr>
              <a:t>JOC Consulting will record community feedback shared at the Public Hearing.</a:t>
            </a:r>
          </a:p>
          <a:p>
            <a:pPr>
              <a:lnSpc>
                <a:spcPct val="115000"/>
              </a:lnSpc>
            </a:pP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AU" dirty="0">
              <a:latin typeface="Proxima Nova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A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600"/>
              </a:spcBef>
              <a:defRPr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BF7B558-DDFE-12AC-57A1-CBD760115BF0}"/>
              </a:ext>
            </a:extLst>
          </p:cNvPr>
          <p:cNvSpPr/>
          <p:nvPr/>
        </p:nvSpPr>
        <p:spPr>
          <a:xfrm>
            <a:off x="130629" y="3556000"/>
            <a:ext cx="11959771" cy="2090058"/>
          </a:xfrm>
          <a:prstGeom prst="round2Diag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537040-A6B3-D32A-AF7B-C2BA9AF1DD20}"/>
              </a:ext>
            </a:extLst>
          </p:cNvPr>
          <p:cNvSpPr/>
          <p:nvPr/>
        </p:nvSpPr>
        <p:spPr>
          <a:xfrm>
            <a:off x="-159657" y="968188"/>
            <a:ext cx="12525828" cy="4997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D1E10-6588-4250-AACB-97C1216085AA}"/>
              </a:ext>
            </a:extLst>
          </p:cNvPr>
          <p:cNvSpPr/>
          <p:nvPr/>
        </p:nvSpPr>
        <p:spPr>
          <a:xfrm>
            <a:off x="0" y="-55244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Who’s in the 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F5DAD-30D9-49FB-A6A0-3C7B46DF5B25}"/>
              </a:ext>
            </a:extLst>
          </p:cNvPr>
          <p:cNvSpPr txBox="1"/>
          <p:nvPr/>
        </p:nvSpPr>
        <p:spPr>
          <a:xfrm>
            <a:off x="620413" y="1371457"/>
            <a:ext cx="7072158" cy="19386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Proxima Nova"/>
                <a:ea typeface="Proxima Nova"/>
                <a:cs typeface="Proxima Nova"/>
              </a:rPr>
              <a:t>Councillors 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Proxima Nova"/>
                <a:ea typeface="Arial" panose="020B0604020202020204" pitchFamily="34" charset="0"/>
              </a:rPr>
              <a:t>Council staff 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Proxima Nova"/>
                <a:ea typeface="Arial" panose="020B0604020202020204" pitchFamily="34" charset="0"/>
              </a:rPr>
              <a:t>JOC Consulting staff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Proxima Nova"/>
                <a:ea typeface="Arial" panose="020B0604020202020204" pitchFamily="34" charset="0"/>
              </a:rPr>
              <a:t>Community members </a:t>
            </a:r>
            <a:endParaRPr lang="en-AU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9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537040-A6B3-D32A-AF7B-C2BA9AF1DD20}"/>
              </a:ext>
            </a:extLst>
          </p:cNvPr>
          <p:cNvSpPr/>
          <p:nvPr/>
        </p:nvSpPr>
        <p:spPr>
          <a:xfrm>
            <a:off x="-159657" y="968188"/>
            <a:ext cx="12525828" cy="4997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6D1E10-6588-4250-AACB-97C1216085AA}"/>
              </a:ext>
            </a:extLst>
          </p:cNvPr>
          <p:cNvSpPr/>
          <p:nvPr/>
        </p:nvSpPr>
        <p:spPr>
          <a:xfrm>
            <a:off x="0" y="-55244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F5DAD-30D9-49FB-A6A0-3C7B46DF5B25}"/>
              </a:ext>
            </a:extLst>
          </p:cNvPr>
          <p:cNvSpPr txBox="1"/>
          <p:nvPr/>
        </p:nvSpPr>
        <p:spPr>
          <a:xfrm>
            <a:off x="620413" y="1371457"/>
            <a:ext cx="7072158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Proxima Nova"/>
              </a:rPr>
              <a:t>Welcome and introduction by the Chair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"/>
              </a:rPr>
              <a:t>Project background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Proxima Nova"/>
              </a:rPr>
              <a:t>Overview of the </a:t>
            </a:r>
            <a:r>
              <a:rPr lang="en-AU" sz="2000" b="0" i="0" u="none" strike="noStrike" baseline="0" dirty="0">
                <a:latin typeface="Proxima Nova"/>
              </a:rPr>
              <a:t>Plan of Management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Proxima Nova"/>
              </a:rPr>
              <a:t>Oral submissions by registered speakers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Proxima Nova"/>
              </a:rPr>
              <a:t>Overview of next steps by the Chair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i="0" u="none" strike="noStrike" baseline="0" dirty="0">
                <a:latin typeface="Proxima Nova"/>
              </a:rPr>
              <a:t>Questions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0" i="0" u="none" strike="noStrike" baseline="0" dirty="0">
                <a:latin typeface="Proxima Nova"/>
              </a:rPr>
              <a:t>Close of hearing</a:t>
            </a:r>
            <a:endParaRPr lang="en-AU" sz="2000" dirty="0">
              <a:effectLst/>
              <a:latin typeface="Proxima Nova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6D1E10-6588-4250-AACB-97C1216085AA}"/>
              </a:ext>
            </a:extLst>
          </p:cNvPr>
          <p:cNvSpPr/>
          <p:nvPr/>
        </p:nvSpPr>
        <p:spPr>
          <a:xfrm>
            <a:off x="0" y="-55244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F5DAD-30D9-49FB-A6A0-3C7B46DF5B25}"/>
              </a:ext>
            </a:extLst>
          </p:cNvPr>
          <p:cNvSpPr txBox="1"/>
          <p:nvPr/>
        </p:nvSpPr>
        <p:spPr>
          <a:xfrm>
            <a:off x="620412" y="1371457"/>
            <a:ext cx="10951175" cy="32162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The Local Government Act requires that Council has an Adopted Plan of Management (PoM) for Community Land. In 2016 the Crown Land Management Act added the requirement to adopt a PoM for Crown Land. </a:t>
            </a:r>
          </a:p>
          <a:p>
            <a:pPr lvl="0" algn="just">
              <a:spcBef>
                <a:spcPts val="600"/>
              </a:spcBef>
              <a:defRPr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The Draft PoM has been in development since 2019 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It covers both Council Owned and Crown Land which is managed as Community Land. </a:t>
            </a:r>
            <a:endParaRPr lang="en-AU" dirty="0">
              <a:latin typeface="Calibri" panose="020F0502020204030204"/>
              <a:cs typeface="Calibri" panose="020F0502020204030204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  <a:defRPr/>
            </a:pPr>
            <a:endParaRPr lang="en-AU" dirty="0">
              <a:latin typeface="Calibri" panose="020F0502020204030204"/>
              <a:cs typeface="Calibri" panose="020F0502020204030204"/>
            </a:endParaRPr>
          </a:p>
          <a:p>
            <a:pPr algn="just">
              <a:spcBef>
                <a:spcPts val="600"/>
              </a:spcBef>
              <a:defRPr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1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8CE629-1590-4E83-A062-1FBE3F9BBC37}"/>
              </a:ext>
            </a:extLst>
          </p:cNvPr>
          <p:cNvSpPr txBox="1"/>
          <p:nvPr/>
        </p:nvSpPr>
        <p:spPr>
          <a:xfrm>
            <a:off x="355256" y="1225459"/>
            <a:ext cx="10951175" cy="40164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  <a:defRPr/>
            </a:pPr>
            <a:endParaRPr lang="en-AU" sz="2000" dirty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The </a:t>
            </a:r>
            <a:r>
              <a:rPr lang="en-AU" sz="2000" dirty="0" err="1">
                <a:latin typeface="Arial"/>
                <a:cs typeface="Arial"/>
              </a:rPr>
              <a:t>PoM</a:t>
            </a:r>
            <a:r>
              <a:rPr lang="en-AU" sz="2000" dirty="0">
                <a:latin typeface="Arial"/>
                <a:cs typeface="Arial"/>
              </a:rPr>
              <a:t> covers the ongoing management and use of Community Land. </a:t>
            </a:r>
            <a:endParaRPr lang="en-US">
              <a:cs typeface="Calibri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  <a:defRPr/>
            </a:pPr>
            <a:endParaRPr lang="en-AU" sz="2000" dirty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It is the tool to ensure the use of a Crown reserve is consistent with the Commonwealth Native Title Act 1993.</a:t>
            </a: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  <a:defRPr/>
            </a:pPr>
            <a:endParaRPr lang="en-AU" sz="2000" dirty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The </a:t>
            </a:r>
            <a:r>
              <a:rPr lang="en-AU" sz="2000" dirty="0" err="1">
                <a:latin typeface="Arial"/>
                <a:cs typeface="Arial"/>
              </a:rPr>
              <a:t>PoM</a:t>
            </a:r>
            <a:r>
              <a:rPr lang="en-AU" sz="2000" dirty="0">
                <a:latin typeface="Arial"/>
                <a:cs typeface="Arial"/>
              </a:rPr>
              <a:t> outlines objectives and performance targets for community land and promotes active land management and use. 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  <a:defRPr/>
            </a:pPr>
            <a:endParaRPr lang="en-AU" sz="2000" dirty="0">
              <a:latin typeface="Arial"/>
              <a:cs typeface="Arial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Council is required to publicly exhibit the </a:t>
            </a:r>
            <a:r>
              <a:rPr lang="en-AU" sz="2000" dirty="0" err="1">
                <a:latin typeface="Arial"/>
                <a:cs typeface="Arial"/>
              </a:rPr>
              <a:t>PoM</a:t>
            </a:r>
            <a:r>
              <a:rPr lang="en-AU" sz="2000" dirty="0">
                <a:latin typeface="Arial"/>
                <a:cs typeface="Arial"/>
              </a:rPr>
              <a:t> to allow community involvement and representation in the contents of the plan.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7311C-18F1-4D6D-B034-4BFA5A3689F9}"/>
              </a:ext>
            </a:extLst>
          </p:cNvPr>
          <p:cNvSpPr/>
          <p:nvPr/>
        </p:nvSpPr>
        <p:spPr>
          <a:xfrm>
            <a:off x="0" y="0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 of </a:t>
            </a:r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 </a:t>
            </a:r>
          </a:p>
        </p:txBody>
      </p:sp>
    </p:spTree>
    <p:extLst>
      <p:ext uri="{BB962C8B-B14F-4D97-AF65-F5344CB8AC3E}">
        <p14:creationId xmlns:p14="http://schemas.microsoft.com/office/powerpoint/2010/main" val="22560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8CE629-1590-4E83-A062-1FBE3F9BBC37}"/>
              </a:ext>
            </a:extLst>
          </p:cNvPr>
          <p:cNvSpPr txBox="1"/>
          <p:nvPr/>
        </p:nvSpPr>
        <p:spPr>
          <a:xfrm>
            <a:off x="355256" y="1225459"/>
            <a:ext cx="109511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PoM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includes information on the use and management of each land category, including:</a:t>
            </a:r>
          </a:p>
          <a:p>
            <a:pPr lvl="0" algn="just">
              <a:spcBef>
                <a:spcPts val="600"/>
              </a:spcBef>
              <a:defRPr/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An overview of the land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The Core objectives of the land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Examples of Authorised Development and Authorised Use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Management Issues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Objectives and Performance Targets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Means of Achievement of Objectives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Manner of Assessment of Performance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7311C-18F1-4D6D-B034-4BFA5A3689F9}"/>
              </a:ext>
            </a:extLst>
          </p:cNvPr>
          <p:cNvSpPr/>
          <p:nvPr/>
        </p:nvSpPr>
        <p:spPr>
          <a:xfrm>
            <a:off x="0" y="0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 of </a:t>
            </a:r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PoM </a:t>
            </a:r>
          </a:p>
        </p:txBody>
      </p:sp>
    </p:spTree>
    <p:extLst>
      <p:ext uri="{BB962C8B-B14F-4D97-AF65-F5344CB8AC3E}">
        <p14:creationId xmlns:p14="http://schemas.microsoft.com/office/powerpoint/2010/main" val="30982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77311C-18F1-4D6D-B034-4BFA5A3689F9}"/>
              </a:ext>
            </a:extLst>
          </p:cNvPr>
          <p:cNvSpPr/>
          <p:nvPr/>
        </p:nvSpPr>
        <p:spPr>
          <a:xfrm>
            <a:off x="0" y="0"/>
            <a:ext cx="12192000" cy="9681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Categorisation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F162B-AFB7-4E71-981E-682A0900E6D1}"/>
              </a:ext>
            </a:extLst>
          </p:cNvPr>
          <p:cNvSpPr txBox="1"/>
          <p:nvPr/>
        </p:nvSpPr>
        <p:spPr>
          <a:xfrm>
            <a:off x="355256" y="1225459"/>
            <a:ext cx="10951175" cy="46320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AU" sz="2000" dirty="0">
                <a:latin typeface="Arial"/>
                <a:cs typeface="Arial"/>
              </a:rPr>
              <a:t>The </a:t>
            </a:r>
            <a:r>
              <a:rPr lang="en-AU" sz="2000" dirty="0" err="1">
                <a:latin typeface="Arial"/>
                <a:cs typeface="Arial"/>
              </a:rPr>
              <a:t>PoM</a:t>
            </a:r>
            <a:r>
              <a:rPr lang="en-AU" sz="2000" dirty="0">
                <a:latin typeface="Arial"/>
                <a:cs typeface="Arial"/>
              </a:rPr>
              <a:t> categorises community land as either: 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General Community Use;</a:t>
            </a:r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Park;</a:t>
            </a:r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Sportsground; 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Natural Area; or 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Area of Cultural Significance. </a:t>
            </a:r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en-AU" sz="2000" dirty="0">
                <a:latin typeface="Arial"/>
                <a:cs typeface="Arial"/>
              </a:rPr>
              <a:t>Natural Areas are further categorised as either: 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Bushland; </a:t>
            </a:r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Wetland; 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Watercourse;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Escarpment; or</a:t>
            </a:r>
            <a:endParaRPr lang="en-A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latin typeface="Arial"/>
                <a:cs typeface="Arial"/>
              </a:rPr>
              <a:t>Foreshore.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778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9DB62DE2FEDA46B0950F0DF4AB1E66" ma:contentTypeVersion="14" ma:contentTypeDescription="Create a new document." ma:contentTypeScope="" ma:versionID="1c566925aef65afc8e0ea15647ff659c">
  <xsd:schema xmlns:xsd="http://www.w3.org/2001/XMLSchema" xmlns:xs="http://www.w3.org/2001/XMLSchema" xmlns:p="http://schemas.microsoft.com/office/2006/metadata/properties" xmlns:ns2="e6aa0966-82b7-4055-bb53-3fc442cf7e84" xmlns:ns3="e1f811bd-be4f-4090-9c4b-d1fcb5658441" targetNamespace="http://schemas.microsoft.com/office/2006/metadata/properties" ma:root="true" ma:fieldsID="e3ee55182b08e022895e916c5f07b6ce" ns2:_="" ns3:_="">
    <xsd:import namespace="e6aa0966-82b7-4055-bb53-3fc442cf7e84"/>
    <xsd:import namespace="e1f811bd-be4f-4090-9c4b-d1fcb56584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a0966-82b7-4055-bb53-3fc442cf7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8185c4-fbaf-46f8-a095-cdb2940d9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811bd-be4f-4090-9c4b-d1fcb565844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401ccf-b8cf-462b-a308-b999b9e58a82}" ma:internalName="TaxCatchAll" ma:showField="CatchAllData" ma:web="e1f811bd-be4f-4090-9c4b-d1fcb56584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f811bd-be4f-4090-9c4b-d1fcb5658441">
      <UserInfo>
        <DisplayName>Paul Clarke</DisplayName>
        <AccountId>14</AccountId>
        <AccountType/>
      </UserInfo>
    </SharedWithUsers>
    <TaxCatchAll xmlns="e1f811bd-be4f-4090-9c4b-d1fcb5658441" xsi:nil="true"/>
    <lcf76f155ced4ddcb4097134ff3c332f xmlns="e6aa0966-82b7-4055-bb53-3fc442cf7e8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DD1C65-4257-4033-8B74-B5F7E6BE1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a0966-82b7-4055-bb53-3fc442cf7e84"/>
    <ds:schemaRef ds:uri="e1f811bd-be4f-4090-9c4b-d1fcb5658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349D6-61C1-45FE-BC7E-1BA11BA2E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605F1-30DC-4EC2-A32D-2E00A00145FD}">
  <ds:schemaRefs>
    <ds:schemaRef ds:uri="http://purl.org/dc/terms/"/>
    <ds:schemaRef ds:uri="http://schemas.microsoft.com/office/2006/documentManagement/types"/>
    <ds:schemaRef ds:uri="bdae7858-3e8c-4162-9fbf-1368671d89b9"/>
    <ds:schemaRef ds:uri="http://purl.org/dc/elements/1.1/"/>
    <ds:schemaRef ds:uri="http://schemas.microsoft.com/office/2006/metadata/properties"/>
    <ds:schemaRef ds:uri="21bbf09b-c1ca-475a-9ab3-a621f64914d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e1f811bd-be4f-4090-9c4b-d1fcb5658441"/>
    <ds:schemaRef ds:uri="e6aa0966-82b7-4055-bb53-3fc442cf7e8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28988</TotalTime>
  <Words>791</Words>
  <Application>Microsoft Office PowerPoint</Application>
  <PresentationFormat>Widescreen</PresentationFormat>
  <Paragraphs>124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Custom Design</vt:lpstr>
      <vt:lpstr>1_Custom Design</vt:lpstr>
      <vt:lpstr>2_Custom Design</vt:lpstr>
      <vt:lpstr>Template PresentationGo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Categorisations</vt:lpstr>
      <vt:lpstr>PowerPoint Presentation</vt:lpstr>
      <vt:lpstr>Example – Management 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Finlayson</dc:creator>
  <cp:lastModifiedBy>John O'Callaghan</cp:lastModifiedBy>
  <cp:revision>804</cp:revision>
  <cp:lastPrinted>2021-01-28T00:51:10Z</cp:lastPrinted>
  <dcterms:created xsi:type="dcterms:W3CDTF">2018-07-23T04:17:00Z</dcterms:created>
  <dcterms:modified xsi:type="dcterms:W3CDTF">2023-07-14T06:48:24Z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2326521a-b767-49ff-83a0-fdd572c04f82</vt:lpwstr>
  </property>
  <property fmtid="{D5CDD505-2E9C-101B-9397-08002B2CF9AE}" pid="3" name="Document_x0020_Type">
    <vt:lpwstr/>
  </property>
  <property fmtid="{D5CDD505-2E9C-101B-9397-08002B2CF9AE}" pid="4" name="Directorate">
    <vt:lpwstr>1;#Customer and Corporate Strategy|51931494-278e-4fae-a0e7-c872daabf231</vt:lpwstr>
  </property>
  <property fmtid="{D5CDD505-2E9C-101B-9397-08002B2CF9AE}" pid="5" name="DocumentCategory">
    <vt:lpwstr/>
  </property>
  <property fmtid="{D5CDD505-2E9C-101B-9397-08002B2CF9AE}" pid="6" name="Document Type">
    <vt:lpwstr>6;#Template|59e09a33-01e4-4cc5-8f37-29d82e9b3a47</vt:lpwstr>
  </property>
  <property fmtid="{D5CDD505-2E9C-101B-9397-08002B2CF9AE}" pid="7" name="MediaServiceImageTags">
    <vt:lpwstr/>
  </property>
  <property fmtid="{D5CDD505-2E9C-101B-9397-08002B2CF9AE}" pid="8" name="ContentTypeId">
    <vt:lpwstr>0x010100A09DB62DE2FEDA46B0950F0DF4AB1E66</vt:lpwstr>
  </property>
</Properties>
</file>